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8" r:id="rId1"/>
  </p:sldMasterIdLst>
  <p:notesMasterIdLst>
    <p:notesMasterId r:id="rId9"/>
  </p:notesMasterIdLst>
  <p:sldIdLst>
    <p:sldId id="256" r:id="rId2"/>
    <p:sldId id="257" r:id="rId3"/>
    <p:sldId id="258" r:id="rId4"/>
    <p:sldId id="288" r:id="rId5"/>
    <p:sldId id="293" r:id="rId6"/>
    <p:sldId id="294" r:id="rId7"/>
    <p:sldId id="275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7" d="100"/>
          <a:sy n="77" d="100"/>
        </p:scale>
        <p:origin x="-324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продаж по видам продукции,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912040</c:v>
                </c:pt>
                <c:pt idx="1">
                  <c:v>941112</c:v>
                </c:pt>
                <c:pt idx="2">
                  <c:v>941444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33-4312-A110-8D3C9CCB50D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Выручка от продаж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0684204179270546E-2"/>
                  <c:y val="-5.91466030056720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A33-4312-A110-8D3C9CCB50D0}"/>
                </c:ext>
              </c:extLst>
            </c:dLbl>
            <c:dLbl>
              <c:idx val="1"/>
              <c:layout>
                <c:manualLayout>
                  <c:x val="4.8027450019727809E-2"/>
                  <c:y val="-5.91466030056720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A33-4312-A110-8D3C9CCB50D0}"/>
                </c:ext>
              </c:extLst>
            </c:dLbl>
            <c:dLbl>
              <c:idx val="2"/>
              <c:layout>
                <c:manualLayout>
                  <c:x val="3.6020587514795858E-2"/>
                  <c:y val="-2.95733015028360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A33-4312-A110-8D3C9CCB50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693032</c:v>
                </c:pt>
                <c:pt idx="1">
                  <c:v>609821</c:v>
                </c:pt>
                <c:pt idx="2">
                  <c:v>623979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A33-4312-A110-8D3C9CCB50D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Рентабельность активов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4013725009863904E-2"/>
                  <c:y val="-2.6615971352552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A33-4312-A110-8D3C9CCB50D0}"/>
                </c:ext>
              </c:extLst>
            </c:dLbl>
            <c:dLbl>
              <c:idx val="1"/>
              <c:layout>
                <c:manualLayout>
                  <c:x val="2.4013725009863904E-2"/>
                  <c:y val="-1.4786650751417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BA33-4312-A110-8D3C9CCB50D0}"/>
                </c:ext>
              </c:extLst>
            </c:dLbl>
            <c:dLbl>
              <c:idx val="2"/>
              <c:layout>
                <c:manualLayout>
                  <c:x val="1.8677341674338592E-2"/>
                  <c:y val="-2.07013110519852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A33-4312-A110-8D3C9CCB50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17.7</c:v>
                </c:pt>
                <c:pt idx="1">
                  <c:v>19.600000000000001</c:v>
                </c:pt>
                <c:pt idx="2">
                  <c:v>20.7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A33-4312-A110-8D3C9CCB50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116544"/>
        <c:axId val="37138816"/>
        <c:axId val="0"/>
      </c:bar3DChart>
      <c:catAx>
        <c:axId val="371165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7138816"/>
        <c:crosses val="autoZero"/>
        <c:auto val="1"/>
        <c:lblAlgn val="ctr"/>
        <c:lblOffset val="100"/>
        <c:noMultiLvlLbl val="0"/>
      </c:catAx>
      <c:valAx>
        <c:axId val="3713881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37116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9823411190866105"/>
          <c:y val="0.25925564893113806"/>
          <c:w val="0.39420072608677259"/>
          <c:h val="0.6886206553953611"/>
        </c:manualLayout>
      </c:layout>
      <c:overlay val="0"/>
      <c:txPr>
        <a:bodyPr/>
        <a:lstStyle/>
        <a:p>
          <a:pPr>
            <a:defRPr sz="240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Коэффициент текущей (общей) ликвидности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1.75</c:v>
                </c:pt>
                <c:pt idx="1">
                  <c:v>1.1399999999999995</c:v>
                </c:pt>
                <c:pt idx="2">
                  <c:v>0.86000000000000021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47C-4EDE-A645-59DA6B865F6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Коэффициент быстрой (промежуточной) ликвидности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1.53</c:v>
                </c:pt>
                <c:pt idx="1">
                  <c:v>1.04</c:v>
                </c:pt>
                <c:pt idx="2">
                  <c:v>0.84000000000000019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47C-4EDE-A645-59DA6B865F6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Коэффициент абсолютной ликвидности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367523764219638E-2"/>
                  <c:y val="-9.15032616950054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47C-4EDE-A645-59DA6B865F6B}"/>
                </c:ext>
              </c:extLst>
            </c:dLbl>
            <c:dLbl>
              <c:idx val="1"/>
              <c:layout>
                <c:manualLayout>
                  <c:x val="3.9886044359876659E-2"/>
                  <c:y val="-2.74509785085016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47C-4EDE-A645-59DA6B865F6B}"/>
                </c:ext>
              </c:extLst>
            </c:dLbl>
            <c:dLbl>
              <c:idx val="2"/>
              <c:layout>
                <c:manualLayout>
                  <c:x val="2.7065530101344874E-2"/>
                  <c:y val="-1.52505436158342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47C-4EDE-A645-59DA6B865F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0.23</c:v>
                </c:pt>
                <c:pt idx="1">
                  <c:v>0.16</c:v>
                </c:pt>
                <c:pt idx="2">
                  <c:v>0.12000000000000002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47C-4EDE-A645-59DA6B865F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6774400"/>
        <c:axId val="96780288"/>
        <c:axId val="0"/>
      </c:bar3DChart>
      <c:catAx>
        <c:axId val="967744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6780288"/>
        <c:crosses val="autoZero"/>
        <c:auto val="1"/>
        <c:lblAlgn val="ctr"/>
        <c:lblOffset val="100"/>
        <c:noMultiLvlLbl val="0"/>
      </c:catAx>
      <c:valAx>
        <c:axId val="9678028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967744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384622718512098"/>
          <c:y val="0.16562258483024825"/>
          <c:w val="0.3376067633091912"/>
          <c:h val="0.71755656991017314"/>
        </c:manualLayout>
      </c:layout>
      <c:overlay val="0"/>
      <c:txPr>
        <a:bodyPr/>
        <a:lstStyle/>
        <a:p>
          <a:pPr>
            <a:defRPr sz="180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C83EF-9C24-42BF-971D-6E7D1D574013}" type="datetimeFigureOut">
              <a:rPr lang="ru-RU" smtClean="0"/>
              <a:pPr/>
              <a:t>09.07.2020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70AC71-21CF-4D96-BC2F-6782240FAB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73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23733A-E2A0-4995-8A87-BF5B7C3E2C63}" type="datetime1">
              <a:rPr lang="en-US" smtClean="0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CA1037-8B7A-49C4-A39B-E0984F98CB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3048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0F2D97-35F6-4F75-A5A5-A6242CE025FA}" type="datetime1">
              <a:rPr lang="en-US" smtClean="0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55FB5F-FA0C-4D6D-B114-3C0242BF00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32370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0F2D97-35F6-4F75-A5A5-A6242CE025FA}" type="datetime1">
              <a:rPr lang="en-US" smtClean="0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55FB5F-FA0C-4D6D-B114-3C0242BF00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6615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0F2D97-35F6-4F75-A5A5-A6242CE025FA}" type="datetime1">
              <a:rPr lang="en-US" smtClean="0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55FB5F-FA0C-4D6D-B114-3C0242BF00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5255172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0F2D97-35F6-4F75-A5A5-A6242CE025FA}" type="datetime1">
              <a:rPr lang="en-US" smtClean="0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55FB5F-FA0C-4D6D-B114-3C0242BF00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35521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0F2D97-35F6-4F75-A5A5-A6242CE025FA}" type="datetime1">
              <a:rPr lang="en-US" smtClean="0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55FB5F-FA0C-4D6D-B114-3C0242BF00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1961646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0F2D97-35F6-4F75-A5A5-A6242CE025FA}" type="datetime1">
              <a:rPr lang="en-US" smtClean="0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55FB5F-FA0C-4D6D-B114-3C0242BF00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90969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A304E4-24BA-478A-83F0-C27B55066D1A}" type="datetime1">
              <a:rPr lang="en-US" smtClean="0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DA8C24-D1B0-444A-926F-62A5A4891B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668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9FE7E1-91FA-4E63-B34A-91E0D5F40D79}" type="datetime1">
              <a:rPr lang="en-US" smtClean="0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9B3773-9AFC-4482-933B-53BC0DB5BE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8288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7C9CD6-BAD6-4039-9BFF-7F1107ACD0F5}" type="datetime1">
              <a:rPr lang="en-US" smtClean="0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2EC0D-8360-49C8-BA1A-3BE3867486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54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515866-F4B5-4F92-8999-A418FE828ADD}" type="datetime1">
              <a:rPr lang="en-US" smtClean="0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7B3F5E-C4A7-4E3C-92B5-98E308AEF6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568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2A9B57-BF97-4DF4-89B3-129AC58F6AA5}" type="datetime1">
              <a:rPr lang="en-US" smtClean="0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52C65B-37D7-4B05-A86A-C95BB2CE1C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9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074648-4AFB-4ABF-9B21-DD04D76C092F}" type="datetime1">
              <a:rPr lang="en-US" smtClean="0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D6E8A-BE18-408B-8404-1CE2816BDD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80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FC219E-171E-4211-8274-4FD2E6EE4B80}" type="datetime1">
              <a:rPr lang="en-US" smtClean="0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B132EC-0F5F-4010-A9B0-8E6D597D3C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676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186662-7BFB-400A-B789-5F59850C6BBA}" type="datetime1">
              <a:rPr lang="en-US" smtClean="0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A4FEE7-8199-4956-9581-BC1ECAEAD2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454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5B069E-745F-4860-8B2D-A6646DFAF17F}" type="datetime1">
              <a:rPr lang="en-US" smtClean="0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EA407-4426-4B5C-AD61-3E252BA3C5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020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D11125-7532-4905-AFDA-1BB08A55E00B}" type="datetime1">
              <a:rPr lang="en-US" smtClean="0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F118F-BAF1-496E-9C66-BC56405FC9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769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A39311-3DA6-47F9-9402-EDD2949C9016}" type="datetime1">
              <a:rPr lang="en-US" smtClean="0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59296F-0C07-4DE1-AFB1-EF7F91842A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355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2">
                <a:tint val="97000"/>
                <a:hueMod val="92000"/>
                <a:satMod val="169000"/>
                <a:lumMod val="0"/>
                <a:alpha val="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7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CF0F2D97-35F6-4F75-A5A5-A6242CE025FA}" type="datetime1">
              <a:rPr lang="en-US" smtClean="0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4E55FB5F-FA0C-4D6D-B114-3C0242BF00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6412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  <p:sldLayoutId id="2147483833" r:id="rId15"/>
    <p:sldLayoutId id="2147483834" r:id="rId16"/>
    <p:sldLayoutId id="2147483835" r:id="rId17"/>
    <p:sldLayoutId id="2147483836" r:id="rId1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1645992" y="2177737"/>
            <a:ext cx="8682491" cy="1541462"/>
          </a:xfrm>
        </p:spPr>
        <p:txBody>
          <a:bodyPr>
            <a:noAutofit/>
          </a:bodyPr>
          <a:lstStyle/>
          <a:p>
            <a:pPr algn="ctr"/>
            <a:r>
              <a:rPr lang="ru-RU" altLang="ru-RU" sz="4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Курсовая </a:t>
            </a:r>
            <a:r>
              <a:rPr lang="ru-RU" altLang="ru-RU" sz="4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 на тему:</a:t>
            </a:r>
            <a:br>
              <a:rPr lang="ru-RU" altLang="ru-RU" sz="4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«Финансовые ресурсы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фирмы и эффективность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их использования</a:t>
            </a:r>
            <a:endParaRPr lang="ru-RU" altLang="ru-RU" sz="40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76418" y="3486958"/>
            <a:ext cx="9613219" cy="2554514"/>
          </a:xfrm>
        </p:spPr>
        <p:txBody>
          <a:bodyPr rtlCol="0">
            <a:noAutofit/>
          </a:bodyPr>
          <a:lstStyle/>
          <a:p>
            <a:pPr algn="r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000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ПРОВЕРИЛ:</a:t>
            </a:r>
          </a:p>
          <a:p>
            <a:pPr algn="r">
              <a:defRPr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Петрова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О.Е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>
              <a:defRPr/>
            </a:pPr>
            <a:endParaRPr lang="ru-RU" sz="2000" u="sng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r>
              <a:rPr lang="ru-RU" sz="2000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ВЫПОЛНИЛ: </a:t>
            </a:r>
          </a:p>
          <a:p>
            <a:pPr algn="r">
              <a:defRPr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Иванова И.И.</a:t>
            </a:r>
            <a:endParaRPr lang="ru-RU" sz="2000" u="sng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000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>
              <a:defRPr/>
            </a:pPr>
            <a:r>
              <a:rPr lang="ru-RU" sz="2000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Группа: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ФО-14-1</a:t>
            </a:r>
          </a:p>
          <a:p>
            <a:pPr algn="r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ru-RU" sz="1400" u="sng" dirty="0"/>
          </a:p>
          <a:p>
            <a:pPr algn="r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1400" dirty="0" smtClean="0"/>
              <a:t> </a:t>
            </a:r>
            <a:endParaRPr lang="ru-RU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829356" y="468767"/>
            <a:ext cx="10115550" cy="93186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ЦЕЛИ И ЗАДАЧИ КУРСОВОЙ РАБОТЫ</a:t>
            </a:r>
          </a:p>
        </p:txBody>
      </p:sp>
      <p:sp>
        <p:nvSpPr>
          <p:cNvPr id="6147" name="Текст 2"/>
          <p:cNvSpPr>
            <a:spLocks noGrp="1"/>
          </p:cNvSpPr>
          <p:nvPr>
            <p:ph type="body" idx="1"/>
          </p:nvPr>
        </p:nvSpPr>
        <p:spPr>
          <a:xfrm>
            <a:off x="923699" y="1460047"/>
            <a:ext cx="4395787" cy="576263"/>
          </a:xfrm>
        </p:spPr>
        <p:txBody>
          <a:bodyPr/>
          <a:lstStyle/>
          <a:p>
            <a:pPr algn="ctr" eaLnBrk="1" hangingPunct="1"/>
            <a:r>
              <a:rPr lang="ru-RU" altLang="ru-RU" dirty="0" smtClean="0">
                <a:solidFill>
                  <a:schemeClr val="accent1">
                    <a:lumMod val="50000"/>
                  </a:schemeClr>
                </a:solidFill>
              </a:rPr>
              <a:t>ЦЕЛИ</a:t>
            </a:r>
          </a:p>
        </p:txBody>
      </p:sp>
      <p:sp>
        <p:nvSpPr>
          <p:cNvPr id="6148" name="Объект 3"/>
          <p:cNvSpPr>
            <a:spLocks noGrp="1"/>
          </p:cNvSpPr>
          <p:nvPr>
            <p:ph sz="half" idx="2"/>
          </p:nvPr>
        </p:nvSpPr>
        <p:spPr>
          <a:xfrm>
            <a:off x="515142" y="2220882"/>
            <a:ext cx="4979987" cy="4110038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исследование оценки и анализа эффективности инвестиционного проекта предприятия, как с теоретической, так и с практической точки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зрения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подсчет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ожидаемого эффекта от проводимого инвестиционного проекта в изучаемой организации.</a:t>
            </a: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Текст 4"/>
          <p:cNvSpPr>
            <a:spLocks noGrp="1"/>
          </p:cNvSpPr>
          <p:nvPr>
            <p:ph type="body" sz="quarter" idx="3"/>
          </p:nvPr>
        </p:nvSpPr>
        <p:spPr>
          <a:xfrm>
            <a:off x="6242503" y="1509033"/>
            <a:ext cx="4395788" cy="576263"/>
          </a:xfrm>
        </p:spPr>
        <p:txBody>
          <a:bodyPr/>
          <a:lstStyle/>
          <a:p>
            <a:pPr algn="ctr" eaLnBrk="1" hangingPunct="1"/>
            <a:r>
              <a:rPr lang="ru-RU" altLang="ru-RU" dirty="0" smtClean="0">
                <a:solidFill>
                  <a:schemeClr val="accent1">
                    <a:lumMod val="50000"/>
                  </a:schemeClr>
                </a:solidFill>
              </a:rPr>
              <a:t>ЗАДАЧИ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654675" y="2220442"/>
            <a:ext cx="5873296" cy="4110038"/>
          </a:xfrm>
        </p:spPr>
        <p:txBody>
          <a:bodyPr rtlCol="0">
            <a:norm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осуществление анализа финансово-хозяйственной деятельности предприятия ПАО «РЖД» дочернее и зависимое общество «Ямальская железнодорожная компания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предлагаемого инвестиционного проекта в организации;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технико-экономических показателей предлагаемого инвестиционного проекта;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эффективности предлагаемого инвестиционного проекта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Текст 2"/>
          <p:cNvSpPr>
            <a:spLocks noGrp="1"/>
          </p:cNvSpPr>
          <p:nvPr>
            <p:ph type="body" idx="1"/>
          </p:nvPr>
        </p:nvSpPr>
        <p:spPr>
          <a:xfrm>
            <a:off x="787497" y="1151862"/>
            <a:ext cx="4674182" cy="576263"/>
          </a:xfrm>
        </p:spPr>
        <p:txBody>
          <a:bodyPr/>
          <a:lstStyle/>
          <a:p>
            <a:pPr algn="ctr" eaLnBrk="1" hangingPunct="1"/>
            <a: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ОБЪЕКТ</a:t>
            </a:r>
            <a: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ИССЛЕДОВАНИЯ</a:t>
            </a:r>
          </a:p>
        </p:txBody>
      </p:sp>
      <p:sp>
        <p:nvSpPr>
          <p:cNvPr id="7173" name="Текст 5"/>
          <p:cNvSpPr>
            <a:spLocks noGrp="1"/>
          </p:cNvSpPr>
          <p:nvPr>
            <p:ph type="body" sz="half" idx="15"/>
          </p:nvPr>
        </p:nvSpPr>
        <p:spPr>
          <a:xfrm>
            <a:off x="7119257" y="1871663"/>
            <a:ext cx="3935186" cy="4156075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инвестиционного проекта на предприятии</a:t>
            </a:r>
            <a:endParaRPr lang="ru-RU" altLang="ru-RU" sz="20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Текст 4"/>
          <p:cNvSpPr>
            <a:spLocks noGrp="1"/>
          </p:cNvSpPr>
          <p:nvPr>
            <p:ph type="body" sz="quarter" idx="3"/>
          </p:nvPr>
        </p:nvSpPr>
        <p:spPr>
          <a:xfrm>
            <a:off x="7436863" y="1148234"/>
            <a:ext cx="3617580" cy="576263"/>
          </a:xfrm>
        </p:spPr>
        <p:txBody>
          <a:bodyPr/>
          <a:lstStyle/>
          <a:p>
            <a:pPr algn="ctr" eaLnBrk="1" hangingPunct="1"/>
            <a: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ПРЕДМЕТ ИССЛЕДОВАНИЯ</a:t>
            </a:r>
          </a:p>
        </p:txBody>
      </p:sp>
      <p:sp>
        <p:nvSpPr>
          <p:cNvPr id="7171" name="Текст 3"/>
          <p:cNvSpPr>
            <a:spLocks noGrp="1"/>
          </p:cNvSpPr>
          <p:nvPr>
            <p:ph type="body" sz="quarter" idx="13"/>
          </p:nvPr>
        </p:nvSpPr>
        <p:spPr>
          <a:xfrm>
            <a:off x="1240723" y="1915298"/>
            <a:ext cx="3429680" cy="786708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ПАО «РЖД»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Ямальская железнодорожная компания»</a:t>
            </a:r>
            <a:endParaRPr lang="ru-RU" altLang="ru-RU" sz="20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http://finic.ru/ru/images/investizii.jpg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7119257" y="3069772"/>
            <a:ext cx="3935186" cy="2158093"/>
          </a:xfrm>
          <a:prstGeom prst="rect">
            <a:avLst/>
          </a:prstGeom>
          <a:noFill/>
        </p:spPr>
      </p:pic>
      <p:pic>
        <p:nvPicPr>
          <p:cNvPr id="1026" name="Picture 2" descr="J:\МОЕ\студенты\для Маши\2 курс\Экономика предприятия (организации)\курсовая\доработка\доработка (4)\доработано мной\Снимок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723" y="3069772"/>
            <a:ext cx="3571875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008414" y="465793"/>
            <a:ext cx="837655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eaLnBrk="1" hangingPunct="1"/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Основные экономические показатели деятельности 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«Ямальская железнодорожная компания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275745542"/>
              </p:ext>
            </p:extLst>
          </p:nvPr>
        </p:nvGraphicFramePr>
        <p:xfrm>
          <a:off x="856147" y="1578940"/>
          <a:ext cx="10993983" cy="4931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2334984" y="433882"/>
            <a:ext cx="803365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defTabSz="914400" eaLnBrk="1" hangingPunct="1"/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Коэффициент ликвидности в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«Ямальская железнодорожная компания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785148340"/>
              </p:ext>
            </p:extLst>
          </p:nvPr>
        </p:nvGraphicFramePr>
        <p:xfrm>
          <a:off x="1796143" y="1828800"/>
          <a:ext cx="8915399" cy="4163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914400" y="657489"/>
            <a:ext cx="104502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Рейтинговая оценка финансового состояния организации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240411"/>
              </p:ext>
            </p:extLst>
          </p:nvPr>
        </p:nvGraphicFramePr>
        <p:xfrm>
          <a:off x="654907" y="1383956"/>
          <a:ext cx="11368216" cy="4955056"/>
        </p:xfrm>
        <a:graphic>
          <a:graphicData uri="http://schemas.openxmlformats.org/drawingml/2006/table">
            <a:tbl>
              <a:tblPr/>
              <a:tblGrid>
                <a:gridCol w="41146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433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631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990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990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153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4330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4330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46311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05171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12422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41169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Финансовые результаты</a:t>
                      </a:r>
                      <a:b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 изучаемый период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Финансовое положение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33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ААА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ВВВ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ССС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16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Отличные (AAA)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•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16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Очень хорошие (AA)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•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63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Хорошие (A)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•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•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•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•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•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•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•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•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16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Положительные (BBB)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•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16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Нормальные (BB)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•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16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Удовлетворительные (B)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•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116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Неудовлетворительные (CCC)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•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16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Очень плохие (C)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•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116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Критические (D)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•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4669971" y="408214"/>
            <a:ext cx="3005138" cy="80168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Заключение</a:t>
            </a:r>
          </a:p>
        </p:txBody>
      </p:sp>
      <p:sp>
        <p:nvSpPr>
          <p:cNvPr id="22531" name="Объект 2"/>
          <p:cNvSpPr>
            <a:spLocks noGrp="1"/>
          </p:cNvSpPr>
          <p:nvPr>
            <p:ph idx="1"/>
          </p:nvPr>
        </p:nvSpPr>
        <p:spPr>
          <a:xfrm>
            <a:off x="1159329" y="1518558"/>
            <a:ext cx="10238014" cy="447402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Проведение детального анализа поможет сохранить имеющийся капитал от убыточных проектов, а также максимально приумножить его, вложив деньги в то предприятие, которое принесет максимальную прибыль с минимальным риском. 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Можно достичь следующие показатели социальной эффективности: повышение объемов реализации продукции; расширение ассортимента продукции; повышение заинтересованности покупателей; повышение конкурентоспособности предприятия; обеспечение дополнительных рабочих мест; улучшение социально-психологического климата. </a:t>
            </a:r>
          </a:p>
          <a:p>
            <a:pPr algn="just"/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Таким образом, на основании проведенных расчетов запуск открытия нового отдела в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«Ямальская железнодорожная компания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является целесообразным и может значительно повысить его конкурентоспособность.</a:t>
            </a:r>
          </a:p>
          <a:p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7B3F5E-C4A7-4E3C-92B5-98E308AEF69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543</TotalTime>
  <Words>309</Words>
  <Application>Microsoft Office PowerPoint</Application>
  <PresentationFormat>Произвольный</PresentationFormat>
  <Paragraphs>79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Сектор</vt:lpstr>
      <vt:lpstr>Курсовая работа на тему: «Финансовые ресурсы фирмы и эффективность их использования</vt:lpstr>
      <vt:lpstr>ЦЕЛИ И ЗАДАЧИ КУРСОВОЙ РАБОТЫ</vt:lpstr>
      <vt:lpstr>Презентация PowerPoint</vt:lpstr>
      <vt:lpstr>Презентация PowerPoint</vt:lpstr>
      <vt:lpstr>Презентация PowerPoint</vt:lpstr>
      <vt:lpstr>Презентация PowerPoint</vt:lpstr>
      <vt:lpstr>Заключение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Совершенствование направлений маркетинга персонала на примере ООО «Рекламного агентства «Компаньон»</dc:title>
  <dc:creator>RePack by Diakov</dc:creator>
  <cp:lastModifiedBy>1</cp:lastModifiedBy>
  <cp:revision>51</cp:revision>
  <dcterms:created xsi:type="dcterms:W3CDTF">2015-11-23T08:43:05Z</dcterms:created>
  <dcterms:modified xsi:type="dcterms:W3CDTF">2020-07-09T15:55:08Z</dcterms:modified>
</cp:coreProperties>
</file>